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2"/>
  </p:notesMasterIdLst>
  <p:sldIdLst>
    <p:sldId id="256" r:id="rId2"/>
    <p:sldId id="286" r:id="rId3"/>
    <p:sldId id="287" r:id="rId4"/>
    <p:sldId id="288" r:id="rId5"/>
    <p:sldId id="260" r:id="rId6"/>
    <p:sldId id="263" r:id="rId7"/>
    <p:sldId id="296" r:id="rId8"/>
    <p:sldId id="297" r:id="rId9"/>
    <p:sldId id="298" r:id="rId10"/>
    <p:sldId id="272" r:id="rId11"/>
    <p:sldId id="274" r:id="rId12"/>
    <p:sldId id="276" r:id="rId13"/>
    <p:sldId id="283" r:id="rId14"/>
    <p:sldId id="264" r:id="rId15"/>
    <p:sldId id="282" r:id="rId16"/>
    <p:sldId id="279" r:id="rId17"/>
    <p:sldId id="290" r:id="rId18"/>
    <p:sldId id="275" r:id="rId19"/>
    <p:sldId id="284" r:id="rId20"/>
    <p:sldId id="267" r:id="rId21"/>
    <p:sldId id="285" r:id="rId22"/>
    <p:sldId id="291" r:id="rId23"/>
    <p:sldId id="295" r:id="rId24"/>
    <p:sldId id="293" r:id="rId25"/>
    <p:sldId id="268" r:id="rId26"/>
    <p:sldId id="292" r:id="rId27"/>
    <p:sldId id="270" r:id="rId28"/>
    <p:sldId id="271" r:id="rId29"/>
    <p:sldId id="294" r:id="rId30"/>
    <p:sldId id="29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egory Shapiro" initials="G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3500" autoAdjust="0"/>
  </p:normalViewPr>
  <p:slideViewPr>
    <p:cSldViewPr>
      <p:cViewPr varScale="1">
        <p:scale>
          <a:sx n="74" d="100"/>
          <a:sy n="74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319C3-FBC5-4311-8C6C-8FDB32AA2C97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3A05B-B4DA-4541-9C9A-BE2924606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Quality</a:t>
            </a:r>
            <a:r>
              <a:rPr lang="en-US" baseline="0" dirty="0" smtClean="0"/>
              <a:t> of teaching staff is measured by the points assigned to each applicant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A05B-B4DA-4541-9C9A-BE2924606CC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0" name="Picture 6" descr="C:\Documents and Settings\Meredith\Local Settings\Temporary Internet Files\Content.IE5\2ES2ISOB\MPj04394500000[1]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53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968375"/>
            <a:ext cx="4724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Kristen ITC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391400" y="4648200"/>
            <a:ext cx="175260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2EFCB-0BB2-4742-8312-AB266070AE12}" type="datetimeFigureOut">
              <a:rPr lang="en-US" smtClean="0"/>
              <a:pPr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7E625-F4FE-4DD3-84F1-21822E1D81A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9" descr="C:\Documents and Settings\Meredith\Local Settings\Temporary Internet Files\Content.IE5\HET3G7ST\MPj04394800000[1].jpg"/>
          <p:cNvPicPr>
            <a:picLocks noChangeAspect="1" noChangeArrowheads="1"/>
          </p:cNvPicPr>
          <p:nvPr userDrawn="1"/>
        </p:nvPicPr>
        <p:blipFill>
          <a:blip r:embed="rId13" cstate="print"/>
          <a:srcRect l="20238" r="21429"/>
          <a:stretch>
            <a:fillRect/>
          </a:stretch>
        </p:blipFill>
        <p:spPr bwMode="auto">
          <a:xfrm>
            <a:off x="7391400" y="4600364"/>
            <a:ext cx="1752600" cy="225763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14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Teacher for Hire:</a:t>
            </a:r>
            <a:br>
              <a:rPr lang="en-US" b="1" dirty="0" smtClean="0"/>
            </a:br>
            <a:r>
              <a:rPr lang="en-US" sz="2400" dirty="0" smtClean="0"/>
              <a:t>A Decision Models Journey</a:t>
            </a:r>
            <a:endParaRPr lang="en-US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3657600"/>
            <a:ext cx="29718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Meredith </a:t>
            </a:r>
            <a:r>
              <a:rPr lang="en-US" sz="2000" b="1" dirty="0" err="1" smtClean="0"/>
              <a:t>Glansberg</a:t>
            </a:r>
            <a:endParaRPr lang="en-US" sz="2000" b="1" dirty="0" smtClean="0"/>
          </a:p>
          <a:p>
            <a:r>
              <a:rPr lang="en-US" sz="2000" b="1" dirty="0" smtClean="0"/>
              <a:t>Judith Keefe</a:t>
            </a:r>
          </a:p>
          <a:p>
            <a:r>
              <a:rPr lang="en-US" sz="2000" b="1" dirty="0" smtClean="0"/>
              <a:t>Erin </a:t>
            </a:r>
            <a:r>
              <a:rPr lang="en-US" sz="2000" b="1" dirty="0" err="1" smtClean="0"/>
              <a:t>Rupprecht</a:t>
            </a:r>
            <a:endParaRPr lang="en-US" sz="2000" b="1" dirty="0" smtClean="0"/>
          </a:p>
          <a:p>
            <a:r>
              <a:rPr lang="en-US" sz="2000" b="1" dirty="0" smtClean="0"/>
              <a:t>Greg Shapiro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Maximize</a:t>
            </a:r>
            <a:r>
              <a:rPr lang="en-US" dirty="0" smtClean="0">
                <a:latin typeface="+mj-lt"/>
              </a:rPr>
              <a:t> quality of teaching staff</a:t>
            </a:r>
            <a:endParaRPr lang="en-US" dirty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6531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Decision Variables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80308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Which of the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25 applicants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should we hire for each of our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six open positions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</a:rPr>
              <a:t>Teacher Language Requirements:</a:t>
            </a:r>
          </a:p>
          <a:p>
            <a:pPr lvl="1"/>
            <a:r>
              <a:rPr lang="en-US" dirty="0" smtClean="0">
                <a:latin typeface="+mj-lt"/>
              </a:rPr>
              <a:t>Spanish teacher must speak Spanish</a:t>
            </a:r>
          </a:p>
          <a:p>
            <a:pPr lvl="1"/>
            <a:r>
              <a:rPr lang="en-US" dirty="0" smtClean="0">
                <a:latin typeface="+mj-lt"/>
              </a:rPr>
              <a:t>Italian teacher must speak Italian</a:t>
            </a:r>
          </a:p>
          <a:p>
            <a:pPr lvl="1"/>
            <a:r>
              <a:rPr lang="en-US" dirty="0" smtClean="0">
                <a:latin typeface="+mj-lt"/>
              </a:rPr>
              <a:t>Chinese teacher must speak Chinese</a:t>
            </a:r>
          </a:p>
          <a:p>
            <a:r>
              <a:rPr lang="en-US" dirty="0" smtClean="0">
                <a:latin typeface="+mj-lt"/>
              </a:rPr>
              <a:t>Headmaster Qualifications:</a:t>
            </a:r>
          </a:p>
          <a:p>
            <a:pPr lvl="1"/>
            <a:r>
              <a:rPr lang="en-US" dirty="0" smtClean="0">
                <a:latin typeface="+mj-lt"/>
              </a:rPr>
              <a:t>Must have Ph.D.</a:t>
            </a:r>
          </a:p>
          <a:p>
            <a:r>
              <a:rPr lang="en-US" dirty="0" smtClean="0">
                <a:latin typeface="+mj-lt"/>
              </a:rPr>
              <a:t>Curriculum Developer:</a:t>
            </a:r>
          </a:p>
          <a:p>
            <a:pPr lvl="1"/>
            <a:r>
              <a:rPr lang="en-US" dirty="0" smtClean="0">
                <a:latin typeface="+mj-lt"/>
              </a:rPr>
              <a:t>Must have extensive curriculum  development experience</a:t>
            </a:r>
          </a:p>
          <a:p>
            <a:r>
              <a:rPr lang="en-US" dirty="0" smtClean="0">
                <a:latin typeface="+mj-lt"/>
              </a:rPr>
              <a:t>Study Abroad Coordinator:</a:t>
            </a:r>
          </a:p>
          <a:p>
            <a:pPr lvl="1"/>
            <a:r>
              <a:rPr lang="en-US" dirty="0" smtClean="0">
                <a:latin typeface="+mj-lt"/>
              </a:rPr>
              <a:t>Must have extensive foreign experience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Constraints,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Every hire must score a 2 or above on “interview rapport” (scale of 1 – 5)</a:t>
            </a:r>
          </a:p>
          <a:p>
            <a:r>
              <a:rPr lang="en-US" dirty="0" smtClean="0">
                <a:latin typeface="+mj-lt"/>
              </a:rPr>
              <a:t>No applicant may be hired for more than one position</a:t>
            </a:r>
          </a:p>
          <a:p>
            <a:r>
              <a:rPr lang="en-US" dirty="0" smtClean="0">
                <a:latin typeface="+mj-lt"/>
              </a:rPr>
              <a:t>No position may be filled by more than one applicant</a:t>
            </a:r>
          </a:p>
          <a:p>
            <a:r>
              <a:rPr lang="en-US" dirty="0" smtClean="0">
                <a:latin typeface="+mj-lt"/>
              </a:rPr>
              <a:t>Budget: Total salaries must be        less than $300K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14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Lesson #1:</a:t>
            </a:r>
            <a:br>
              <a:rPr lang="en-US" b="1" dirty="0" smtClean="0"/>
            </a:br>
            <a:r>
              <a:rPr lang="en-US" b="1" dirty="0" smtClean="0"/>
              <a:t>Evolutionary Solver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22548" r="6251" b="9677"/>
          <a:stretch>
            <a:fillRect/>
          </a:stretch>
        </p:blipFill>
        <p:spPr bwMode="auto">
          <a:xfrm>
            <a:off x="0" y="18288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Evolutionary Solver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76200" y="1341437"/>
            <a:ext cx="92202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Candidates #1-25 were assigned numerical indicators of their qualifications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18310" y="1981200"/>
            <a:ext cx="1905000" cy="4343400"/>
          </a:xfrm>
          <a:prstGeom prst="rect">
            <a:avLst/>
          </a:prstGeom>
          <a:noFill/>
          <a:ln w="38100" cmpd="sng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0" y="0"/>
            <a:ext cx="2819400" cy="685800"/>
          </a:xfrm>
          <a:prstGeom prst="wedgeRoundRectCallout">
            <a:avLst>
              <a:gd name="adj1" fmla="val 9026"/>
              <a:gd name="adj2" fmla="val 2487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 = Speaks the language</a:t>
            </a:r>
          </a:p>
          <a:p>
            <a:pPr algn="ctr"/>
            <a:r>
              <a:rPr lang="en-US" sz="1600" dirty="0" smtClean="0"/>
              <a:t>0 = Does not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2923310" y="1981200"/>
            <a:ext cx="762000" cy="4343400"/>
          </a:xfrm>
          <a:prstGeom prst="rect">
            <a:avLst/>
          </a:prstGeom>
          <a:noFill/>
          <a:ln w="38100" cmpd="sng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ular Callout 9"/>
          <p:cNvSpPr/>
          <p:nvPr/>
        </p:nvSpPr>
        <p:spPr>
          <a:xfrm>
            <a:off x="3581400" y="0"/>
            <a:ext cx="4343400" cy="1219200"/>
          </a:xfrm>
          <a:prstGeom prst="wedgeRoundRectCallout">
            <a:avLst>
              <a:gd name="adj1" fmla="val -49147"/>
              <a:gd name="adj2" fmla="val 1344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smtClean="0"/>
              <a:t>Level of Education		Base Salary</a:t>
            </a:r>
          </a:p>
          <a:p>
            <a:r>
              <a:rPr lang="en-US" sz="1600" dirty="0" smtClean="0"/>
              <a:t>1 = Bachelors Degree		$35,000</a:t>
            </a:r>
          </a:p>
          <a:p>
            <a:r>
              <a:rPr lang="en-US" sz="1600" dirty="0" smtClean="0"/>
              <a:t>3 = Masters (Childhood Ed.)	$50,000</a:t>
            </a:r>
          </a:p>
          <a:p>
            <a:r>
              <a:rPr lang="en-US" sz="1600" dirty="0" smtClean="0"/>
              <a:t>5  = PhD (Childhood Ed.)	$65,000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3685310" y="1981200"/>
            <a:ext cx="685800" cy="4343400"/>
          </a:xfrm>
          <a:prstGeom prst="rect">
            <a:avLst/>
          </a:prstGeom>
          <a:noFill/>
          <a:ln w="38100" cmpd="sng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ular Callout 11"/>
          <p:cNvSpPr/>
          <p:nvPr/>
        </p:nvSpPr>
        <p:spPr>
          <a:xfrm>
            <a:off x="4572000" y="1828800"/>
            <a:ext cx="2971800" cy="1676400"/>
          </a:xfrm>
          <a:prstGeom prst="wedgeRoundRectCallout">
            <a:avLst>
              <a:gd name="adj1" fmla="val -54519"/>
              <a:gd name="adj2" fmla="val 1041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smtClean="0"/>
              <a:t>Experience		Bonus</a:t>
            </a:r>
          </a:p>
          <a:p>
            <a:r>
              <a:rPr lang="en-US" sz="1600" dirty="0" smtClean="0"/>
              <a:t>1 = None		$0</a:t>
            </a:r>
          </a:p>
          <a:p>
            <a:r>
              <a:rPr lang="en-US" sz="1600" dirty="0" smtClean="0"/>
              <a:t>2 = Related	$2,500</a:t>
            </a:r>
          </a:p>
          <a:p>
            <a:r>
              <a:rPr lang="en-US" sz="1600" dirty="0" smtClean="0"/>
              <a:t>3 = Limited	$5,000</a:t>
            </a:r>
          </a:p>
          <a:p>
            <a:r>
              <a:rPr lang="en-US" sz="1600" dirty="0" smtClean="0"/>
              <a:t>4 = Moderate	$7,500</a:t>
            </a:r>
          </a:p>
          <a:p>
            <a:r>
              <a:rPr lang="en-US" sz="1600" dirty="0" smtClean="0"/>
              <a:t>5 = Extensive	$10,000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71110" y="1981200"/>
            <a:ext cx="2133600" cy="4343400"/>
          </a:xfrm>
          <a:prstGeom prst="rect">
            <a:avLst/>
          </a:prstGeom>
          <a:noFill/>
          <a:ln w="38100" cmpd="sng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ular Callout 14"/>
          <p:cNvSpPr/>
          <p:nvPr/>
        </p:nvSpPr>
        <p:spPr>
          <a:xfrm>
            <a:off x="6400800" y="2971800"/>
            <a:ext cx="2590800" cy="838200"/>
          </a:xfrm>
          <a:prstGeom prst="wedgeRoundRectCallout">
            <a:avLst>
              <a:gd name="adj1" fmla="val -49147"/>
              <a:gd name="adj2" fmla="val 13445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Ranked 1 – 5 for each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344" t="40860" r="61719" b="18280"/>
          <a:stretch>
            <a:fillRect/>
          </a:stretch>
        </p:blipFill>
        <p:spPr bwMode="auto">
          <a:xfrm>
            <a:off x="376989" y="3124200"/>
            <a:ext cx="3966411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the constraints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156845"/>
            <a:ext cx="543039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4648200" y="4170205"/>
            <a:ext cx="434340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Because we were not coming up with feasible answers, the budget was raised to $400K in hopes of winning $100K through Stern’s Business Plan Competition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3429000" y="5410200"/>
            <a:ext cx="121920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5334000" y="6019800"/>
            <a:ext cx="3276600" cy="6096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 convincing Juran to increase his annual donation by $100K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21505" r="16406" b="13979"/>
          <a:stretch>
            <a:fillRect/>
          </a:stretch>
        </p:blipFill>
        <p:spPr bwMode="auto">
          <a:xfrm>
            <a:off x="0" y="1447800"/>
            <a:ext cx="910463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it’s done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0" y="0"/>
            <a:ext cx="2590800" cy="838200"/>
          </a:xfrm>
          <a:prstGeom prst="wedgeRoundRectCallout">
            <a:avLst>
              <a:gd name="adj1" fmla="val 53278"/>
              <a:gd name="adj2" fmla="val 2349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Only the scores of the “hired” candidates are now captured</a:t>
            </a:r>
            <a:endParaRPr lang="en-US" sz="16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553200" y="228600"/>
            <a:ext cx="2590800" cy="1143000"/>
          </a:xfrm>
          <a:prstGeom prst="wedgeRoundRectCallout">
            <a:avLst>
              <a:gd name="adj1" fmla="val -24101"/>
              <a:gd name="adj2" fmla="val 1401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Because we search for a minimum, 10s were used for rejected applicants to identify the true minimum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543800" y="4724400"/>
            <a:ext cx="1600200" cy="213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21505" r="16406" b="13979"/>
          <a:stretch>
            <a:fillRect/>
          </a:stretch>
        </p:blipFill>
        <p:spPr bwMode="auto">
          <a:xfrm>
            <a:off x="0" y="1447800"/>
            <a:ext cx="7543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4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Evolutionary Solver          Results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7467600" y="2819400"/>
            <a:ext cx="1676400" cy="381000"/>
          </a:xfrm>
          <a:prstGeom prst="wedgeRoundRectCallout">
            <a:avLst>
              <a:gd name="adj1" fmla="val -55840"/>
              <a:gd name="adj2" fmla="val 302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Study Abroad Coordinator</a:t>
            </a:r>
            <a:endParaRPr lang="en-US" sz="14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7467600" y="3733800"/>
            <a:ext cx="1676400" cy="381000"/>
          </a:xfrm>
          <a:prstGeom prst="wedgeRoundRectCallout">
            <a:avLst>
              <a:gd name="adj1" fmla="val -55840"/>
              <a:gd name="adj2" fmla="val 302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Spanish Teacher</a:t>
            </a:r>
            <a:endParaRPr lang="en-US" sz="14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7467600" y="4398815"/>
            <a:ext cx="1676400" cy="838200"/>
          </a:xfrm>
          <a:prstGeom prst="wedgeRoundRectCallout">
            <a:avLst>
              <a:gd name="adj1" fmla="val -56654"/>
              <a:gd name="adj2" fmla="val 847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WTF???</a:t>
            </a:r>
          </a:p>
          <a:p>
            <a:pPr algn="ctr"/>
            <a:r>
              <a:rPr lang="en-US" sz="1400" dirty="0" smtClean="0"/>
              <a:t>Headmaster…or Italian…or curriculum</a:t>
            </a:r>
            <a:endParaRPr lang="en-US" sz="1400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7467600" y="5410200"/>
            <a:ext cx="1676400" cy="609600"/>
          </a:xfrm>
          <a:prstGeom prst="wedgeRoundRectCallout">
            <a:avLst>
              <a:gd name="adj1" fmla="val -59146"/>
              <a:gd name="adj2" fmla="val 38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More useless than an MBA from Columbia</a:t>
            </a:r>
            <a:endParaRPr lang="en-US" sz="1400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7467600" y="6019800"/>
            <a:ext cx="1676400" cy="381000"/>
          </a:xfrm>
          <a:prstGeom prst="wedgeRoundRectCallout">
            <a:avLst>
              <a:gd name="adj1" fmla="val -58282"/>
              <a:gd name="adj2" fmla="val 16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Chinese Teacher</a:t>
            </a:r>
            <a:endParaRPr lang="en-US" sz="1400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7467600" y="6449290"/>
            <a:ext cx="1676400" cy="408710"/>
          </a:xfrm>
          <a:prstGeom prst="wedgeRoundRectCallout">
            <a:avLst>
              <a:gd name="adj1" fmla="val -55840"/>
              <a:gd name="adj2" fmla="val 302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Chinese Teacher #2???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943600" y="121384"/>
            <a:ext cx="3124200" cy="16312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Must manually match positions with solver’s choices…and ultimately not a solution (even with higher budget)</a:t>
            </a:r>
            <a:endParaRPr lang="en-US" sz="2000" dirty="0"/>
          </a:p>
        </p:txBody>
      </p:sp>
      <p:sp>
        <p:nvSpPr>
          <p:cNvPr id="17" name="Oval 16"/>
          <p:cNvSpPr/>
          <p:nvPr/>
        </p:nvSpPr>
        <p:spPr>
          <a:xfrm>
            <a:off x="914400" y="39624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800600" y="31242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057400" y="54864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743200" y="54864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0" y="61722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038600" y="54864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600200" y="66294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14400" y="3124200"/>
            <a:ext cx="6096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001000" cy="2667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Using Evolutionary Solver in this manner means we </a:t>
            </a:r>
            <a:r>
              <a:rPr lang="en-US" sz="2800" i="1" dirty="0" smtClean="0"/>
              <a:t>may </a:t>
            </a:r>
            <a:r>
              <a:rPr lang="en-US" sz="2800" dirty="0" smtClean="0"/>
              <a:t>come up with a list of teachers to suit the constraints…</a:t>
            </a:r>
          </a:p>
          <a:p>
            <a:pPr marL="514350" indent="-514350">
              <a:buNone/>
            </a:pPr>
            <a:r>
              <a:rPr lang="en-US" sz="2800" dirty="0" smtClean="0"/>
              <a:t>		…</a:t>
            </a:r>
            <a:r>
              <a:rPr lang="en-US" sz="2800" i="1" dirty="0" smtClean="0"/>
              <a:t>but it might not be the </a:t>
            </a:r>
            <a:r>
              <a:rPr lang="en-US" sz="2800" b="1" i="1" dirty="0" smtClean="0"/>
              <a:t>optimal </a:t>
            </a:r>
            <a:r>
              <a:rPr lang="en-US" sz="2800" i="1" dirty="0" smtClean="0"/>
              <a:t>list and we have to manually determine WHO gets WHAT position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4419600"/>
            <a:ext cx="7239000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2"/>
            </a:pPr>
            <a:r>
              <a:rPr lang="en-US" sz="2800" dirty="0" smtClean="0"/>
              <a:t>Since we are not </a:t>
            </a:r>
            <a:r>
              <a:rPr lang="en-US" sz="2800" b="1" dirty="0" smtClean="0"/>
              <a:t>lucky </a:t>
            </a:r>
            <a:r>
              <a:rPr lang="en-US" sz="2800" dirty="0" smtClean="0"/>
              <a:t>in that all constraints could be met with the given candidates… </a:t>
            </a:r>
          </a:p>
          <a:p>
            <a:pPr marL="971550" lvl="1" indent="-514350"/>
            <a:r>
              <a:rPr lang="en-US" sz="2800" dirty="0" smtClean="0"/>
              <a:t>      </a:t>
            </a:r>
            <a:r>
              <a:rPr lang="en-US" sz="2800" i="1" dirty="0" smtClean="0"/>
              <a:t>… we would be forced to </a:t>
            </a:r>
            <a:r>
              <a:rPr lang="en-US" sz="2800" b="1" i="1" dirty="0" smtClean="0"/>
              <a:t>prioritize</a:t>
            </a:r>
            <a:r>
              <a:rPr lang="en-US" sz="2800" i="1" dirty="0" smtClean="0"/>
              <a:t> our constraints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Two Catches: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Lesson #2:</a:t>
            </a:r>
            <a:br>
              <a:rPr lang="en-US" b="1" dirty="0" smtClean="0"/>
            </a:br>
            <a:r>
              <a:rPr lang="en-US" b="1" dirty="0" smtClean="0"/>
              <a:t>Standard Solver</a:t>
            </a:r>
            <a:endParaRPr lang="en-US" sz="29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43000" y="15017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risten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+mj-lt"/>
              </a:rPr>
              <a:t>We are interested in starting a foreign language-focused school and </a:t>
            </a:r>
            <a:r>
              <a:rPr lang="en-US" b="1" dirty="0" smtClean="0">
                <a:latin typeface="+mj-lt"/>
              </a:rPr>
              <a:t>need to hire teachers and staff</a:t>
            </a:r>
            <a:r>
              <a:rPr lang="en-US" dirty="0" smtClean="0">
                <a:latin typeface="+mj-lt"/>
              </a:rPr>
              <a:t> to perform several functions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How do we decide how to </a:t>
            </a:r>
            <a:r>
              <a:rPr lang="en-US" b="1" dirty="0" smtClean="0">
                <a:latin typeface="+mj-lt"/>
              </a:rPr>
              <a:t>choose the optimal group</a:t>
            </a:r>
            <a:r>
              <a:rPr lang="en-US" dirty="0" smtClean="0">
                <a:latin typeface="+mj-lt"/>
              </a:rPr>
              <a:t> among a pool of candidates with different strengths         and weaknesses?</a:t>
            </a:r>
          </a:p>
          <a:p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Solver Model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22764" r="1667" b="21951"/>
          <a:stretch>
            <a:fillRect/>
          </a:stretch>
        </p:blipFill>
        <p:spPr bwMode="auto">
          <a:xfrm>
            <a:off x="0" y="3214687"/>
            <a:ext cx="914400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Brace 4"/>
          <p:cNvSpPr/>
          <p:nvPr/>
        </p:nvSpPr>
        <p:spPr>
          <a:xfrm rot="5400000">
            <a:off x="2781300" y="647700"/>
            <a:ext cx="533400" cy="4572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Alternate Process 5"/>
          <p:cNvSpPr/>
          <p:nvPr/>
        </p:nvSpPr>
        <p:spPr>
          <a:xfrm>
            <a:off x="1447800" y="1828800"/>
            <a:ext cx="3200400" cy="685800"/>
          </a:xfrm>
          <a:prstGeom prst="flowChartAlternate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Same process as before</a:t>
            </a:r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 rot="5400000">
            <a:off x="7010400" y="1066800"/>
            <a:ext cx="533400" cy="3733800"/>
          </a:xfrm>
          <a:prstGeom prst="lef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Alternate Process 8"/>
          <p:cNvSpPr/>
          <p:nvPr/>
        </p:nvSpPr>
        <p:spPr>
          <a:xfrm>
            <a:off x="5410200" y="1828800"/>
            <a:ext cx="3657600" cy="762000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THE MAGIC</a:t>
            </a:r>
          </a:p>
          <a:p>
            <a:pPr algn="ctr"/>
            <a:r>
              <a:rPr lang="en-US" dirty="0" smtClean="0"/>
              <a:t>(a.k.a. new decision variables and constraints)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133600" y="5562600"/>
            <a:ext cx="2971800" cy="120536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Additional constraints </a:t>
            </a:r>
            <a:r>
              <a:rPr lang="en-US" dirty="0" smtClean="0"/>
              <a:t>added to ensure one unique hire per position and only one position per hire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562600" y="6629400"/>
            <a:ext cx="2743200" cy="22860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5400000">
            <a:off x="7509162" y="4959927"/>
            <a:ext cx="2971800" cy="214745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133600" y="3886200"/>
            <a:ext cx="2971800" cy="1371600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Standard Solver may be used to solve problems with up to 200 decision variables and we only have 150</a:t>
            </a:r>
          </a:p>
          <a:p>
            <a:pPr algn="ctr"/>
            <a:r>
              <a:rPr lang="en-US" sz="1200" dirty="0" smtClean="0"/>
              <a:t>(25 applicants X 6 positions)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3125" t="55376" r="52344" b="9140"/>
          <a:stretch>
            <a:fillRect/>
          </a:stretch>
        </p:blipFill>
        <p:spPr bwMode="auto">
          <a:xfrm>
            <a:off x="96982" y="3886200"/>
            <a:ext cx="4475018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the constraints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93361" y="1371600"/>
            <a:ext cx="556963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Standard Solver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t="22043" r="21875" b="12299"/>
          <a:stretch>
            <a:fillRect/>
          </a:stretch>
        </p:blipFill>
        <p:spPr bwMode="auto">
          <a:xfrm>
            <a:off x="0" y="15240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>
          <a:xfrm>
            <a:off x="0" y="0"/>
            <a:ext cx="3505200" cy="685800"/>
          </a:xfrm>
          <a:prstGeom prst="wedgeRoundRectCallout">
            <a:avLst>
              <a:gd name="adj1" fmla="val -14493"/>
              <a:gd name="adj2" fmla="val 30365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Same process as before, but now </a:t>
            </a:r>
            <a:r>
              <a:rPr lang="en-US" sz="1600" b="1" dirty="0" smtClean="0"/>
              <a:t>only the qualifications relevant for each position are shown</a:t>
            </a:r>
            <a:endParaRPr lang="en-US" sz="16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438400"/>
            <a:ext cx="650748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1752600" y="4038600"/>
            <a:ext cx="6248400" cy="2438400"/>
            <a:chOff x="1752600" y="4038600"/>
            <a:chExt cx="6248400" cy="24384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52600" y="5105400"/>
              <a:ext cx="1298643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Cloud Callout 9"/>
            <p:cNvSpPr/>
            <p:nvPr/>
          </p:nvSpPr>
          <p:spPr>
            <a:xfrm>
              <a:off x="3200400" y="4038600"/>
              <a:ext cx="4800600" cy="1981200"/>
            </a:xfrm>
            <a:prstGeom prst="cloudCallout">
              <a:avLst>
                <a:gd name="adj1" fmla="val -63257"/>
                <a:gd name="adj2" fmla="val 1367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/>
                <a:t>The model is </a:t>
              </a:r>
              <a:r>
                <a:rPr lang="en-US" sz="2000" b="1" dirty="0" smtClean="0"/>
                <a:t>discontinuous</a:t>
              </a:r>
              <a:r>
                <a:rPr lang="en-US" sz="2000" dirty="0" smtClean="0"/>
                <a:t> due to the “IF” statements that change when the decision variables change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Lesson #3:</a:t>
            </a:r>
            <a:br>
              <a:rPr lang="en-US" b="1" dirty="0" smtClean="0"/>
            </a:br>
            <a:r>
              <a:rPr lang="en-US" b="1" dirty="0" smtClean="0"/>
              <a:t>A Linear Model</a:t>
            </a:r>
            <a:endParaRPr lang="en-US" sz="29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43000" y="15017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risten ITC" pitchFamily="66" charset="0"/>
                <a:ea typeface="+mj-ea"/>
                <a:cs typeface="+mj-cs"/>
              </a:rPr>
              <a:t>(Finally!!!)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Kristen ITC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changed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570888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0" y="3733800"/>
            <a:ext cx="1905000" cy="152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2743200" y="2514600"/>
            <a:ext cx="1981200" cy="1143000"/>
          </a:xfrm>
          <a:prstGeom prst="wedgeRectCallout">
            <a:avLst>
              <a:gd name="adj1" fmla="val -94025"/>
              <a:gd name="adj2" fmla="val 709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2) Decision variables are binary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 l="2143" t="58065" r="43750" b="7527"/>
          <a:stretch>
            <a:fillRect/>
          </a:stretch>
        </p:blipFill>
        <p:spPr bwMode="auto">
          <a:xfrm>
            <a:off x="3295650" y="4114800"/>
            <a:ext cx="577215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ular Callout 8"/>
          <p:cNvSpPr/>
          <p:nvPr/>
        </p:nvSpPr>
        <p:spPr>
          <a:xfrm>
            <a:off x="6096000" y="2362200"/>
            <a:ext cx="2743200" cy="1524000"/>
          </a:xfrm>
          <a:prstGeom prst="wedgeRectCallout">
            <a:avLst>
              <a:gd name="adj1" fmla="val -60215"/>
              <a:gd name="adj2" fmla="val 68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1) SUMPRODUCTS of the columns (attributes of each candidate) against the binary decision variable</a:t>
            </a:r>
            <a:endParaRPr lang="en-US" dirty="0"/>
          </a:p>
        </p:txBody>
      </p:sp>
      <p:sp>
        <p:nvSpPr>
          <p:cNvPr id="10" name="Rectangular Callout 9"/>
          <p:cNvSpPr/>
          <p:nvPr/>
        </p:nvSpPr>
        <p:spPr>
          <a:xfrm>
            <a:off x="228600" y="4800600"/>
            <a:ext cx="2819400" cy="1371600"/>
          </a:xfrm>
          <a:prstGeom prst="wedgeRectCallout">
            <a:avLst>
              <a:gd name="adj1" fmla="val 69560"/>
              <a:gd name="adj2" fmla="val 439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3) </a:t>
            </a:r>
            <a:r>
              <a:rPr lang="en-US" dirty="0" smtClean="0"/>
              <a:t>Fingers crossed that the </a:t>
            </a:r>
            <a:r>
              <a:rPr lang="en-US" dirty="0" smtClean="0"/>
              <a:t>original $</a:t>
            </a:r>
            <a:r>
              <a:rPr lang="en-US" dirty="0" smtClean="0"/>
              <a:t>300K budget </a:t>
            </a:r>
            <a:r>
              <a:rPr lang="en-US" dirty="0" smtClean="0"/>
              <a:t>is feasible, </a:t>
            </a:r>
            <a:r>
              <a:rPr lang="en-US" dirty="0" smtClean="0"/>
              <a:t>because</a:t>
            </a:r>
            <a:r>
              <a:rPr lang="en-US" dirty="0" smtClean="0"/>
              <a:t> we really </a:t>
            </a:r>
            <a:r>
              <a:rPr lang="en-US" dirty="0" smtClean="0"/>
              <a:t>don’t </a:t>
            </a:r>
            <a:r>
              <a:rPr lang="en-US" dirty="0" smtClean="0"/>
              <a:t>want to </a:t>
            </a:r>
            <a:r>
              <a:rPr lang="en-US" dirty="0" smtClean="0"/>
              <a:t>rely on Juran!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were changes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391400" cy="4724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Replacing the IF statements with the </a:t>
            </a:r>
            <a:r>
              <a:rPr lang="en-US" dirty="0" smtClean="0">
                <a:latin typeface="+mj-lt"/>
              </a:rPr>
              <a:t>SUMPRODUCT </a:t>
            </a:r>
            <a:r>
              <a:rPr lang="en-US" dirty="0" smtClean="0">
                <a:latin typeface="+mj-lt"/>
              </a:rPr>
              <a:t>function gives us a continuous </a:t>
            </a:r>
            <a:r>
              <a:rPr lang="en-US" dirty="0" smtClean="0">
                <a:latin typeface="+mj-lt"/>
              </a:rPr>
              <a:t>linear model!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But </a:t>
            </a:r>
            <a:r>
              <a:rPr lang="en-US" dirty="0" smtClean="0">
                <a:latin typeface="+mj-lt"/>
              </a:rPr>
              <a:t>the optimal solution resulted in fractions of </a:t>
            </a:r>
            <a:r>
              <a:rPr lang="en-US" dirty="0" smtClean="0">
                <a:latin typeface="+mj-lt"/>
              </a:rPr>
              <a:t>teachers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This scared away all our students!!!!</a:t>
            </a:r>
          </a:p>
          <a:p>
            <a:pPr lvl="1"/>
            <a:r>
              <a:rPr lang="en-US" dirty="0" smtClean="0">
                <a:latin typeface="+mj-lt"/>
              </a:rPr>
              <a:t>Therefore, we </a:t>
            </a:r>
            <a:r>
              <a:rPr lang="en-US" dirty="0" smtClean="0">
                <a:latin typeface="+mj-lt"/>
              </a:rPr>
              <a:t>had to add a </a:t>
            </a:r>
            <a:r>
              <a:rPr lang="en-US" dirty="0" smtClean="0">
                <a:latin typeface="+mj-lt"/>
              </a:rPr>
              <a:t>binary constraint to solve this 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Final Model: Success!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t="21505" r="1960" b="6452"/>
          <a:stretch>
            <a:fillRect/>
          </a:stretch>
        </p:blipFill>
        <p:spPr bwMode="auto">
          <a:xfrm>
            <a:off x="0" y="1442634"/>
            <a:ext cx="9144000" cy="541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562600" y="4038600"/>
            <a:ext cx="4572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19800" y="2514600"/>
            <a:ext cx="4572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477000" y="2743200"/>
            <a:ext cx="4572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934200" y="4800600"/>
            <a:ext cx="4572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91400" y="4648200"/>
            <a:ext cx="4572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924800" y="2362200"/>
            <a:ext cx="457200" cy="152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000" y="2514600"/>
            <a:ext cx="457200" cy="1524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219200" y="2743200"/>
            <a:ext cx="457200" cy="1524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133600" y="4038600"/>
            <a:ext cx="457200" cy="1524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4800600"/>
            <a:ext cx="457200" cy="1524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048000" y="4648200"/>
            <a:ext cx="457200" cy="1524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581400" y="2362200"/>
            <a:ext cx="457200" cy="152400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5112325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14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Congratulations                      to our new staff!!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9530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+mj-lt"/>
              </a:rPr>
              <a:t>Spanish Teacher: #5</a:t>
            </a:r>
          </a:p>
          <a:p>
            <a:pPr lvl="1"/>
            <a:r>
              <a:rPr lang="en-US" sz="1400" dirty="0" smtClean="0">
                <a:latin typeface="+mj-lt"/>
              </a:rPr>
              <a:t>B.A., Limited teaching experience, Extensive curriculum development experience, Interview skills need improvement</a:t>
            </a:r>
          </a:p>
          <a:p>
            <a:pPr lvl="1"/>
            <a:r>
              <a:rPr lang="en-US" sz="1400" dirty="0" smtClean="0">
                <a:latin typeface="+mj-lt"/>
              </a:rPr>
              <a:t>$40,000</a:t>
            </a:r>
          </a:p>
          <a:p>
            <a:r>
              <a:rPr lang="en-US" sz="1600" dirty="0" smtClean="0">
                <a:latin typeface="+mj-lt"/>
              </a:rPr>
              <a:t>Chinese Teacher: #7</a:t>
            </a:r>
          </a:p>
          <a:p>
            <a:pPr lvl="1"/>
            <a:r>
              <a:rPr lang="en-US" sz="1400" dirty="0" smtClean="0">
                <a:latin typeface="+mj-lt"/>
              </a:rPr>
              <a:t>B.A., Also speaks Spanish, Moderate experience, Good interview</a:t>
            </a:r>
          </a:p>
          <a:p>
            <a:pPr lvl="1"/>
            <a:r>
              <a:rPr lang="en-US" sz="1400" dirty="0" smtClean="0">
                <a:latin typeface="+mj-lt"/>
              </a:rPr>
              <a:t>$42,500</a:t>
            </a:r>
          </a:p>
          <a:p>
            <a:r>
              <a:rPr lang="en-US" sz="1600" dirty="0" smtClean="0">
                <a:latin typeface="+mj-lt"/>
              </a:rPr>
              <a:t>Italian Teacher: #24</a:t>
            </a:r>
          </a:p>
          <a:p>
            <a:pPr lvl="1"/>
            <a:r>
              <a:rPr lang="en-US" sz="1400" dirty="0" smtClean="0">
                <a:latin typeface="+mj-lt"/>
              </a:rPr>
              <a:t>M.A., Limited experience, Good interview</a:t>
            </a:r>
          </a:p>
          <a:p>
            <a:pPr lvl="1"/>
            <a:r>
              <a:rPr lang="en-US" sz="1400" dirty="0" smtClean="0">
                <a:latin typeface="+mj-lt"/>
              </a:rPr>
              <a:t>$52,500</a:t>
            </a:r>
          </a:p>
          <a:p>
            <a:r>
              <a:rPr lang="en-US" sz="1600" dirty="0" smtClean="0">
                <a:latin typeface="+mj-lt"/>
              </a:rPr>
              <a:t>Curriculum Developer: #23</a:t>
            </a:r>
          </a:p>
          <a:p>
            <a:pPr lvl="1"/>
            <a:r>
              <a:rPr lang="en-US" sz="1400" dirty="0" smtClean="0">
                <a:latin typeface="+mj-lt"/>
              </a:rPr>
              <a:t>M.A., Also has Extensive teaching experience, Interview skills need improvement</a:t>
            </a:r>
          </a:p>
          <a:p>
            <a:pPr lvl="1"/>
            <a:r>
              <a:rPr lang="en-US" sz="1400" dirty="0" smtClean="0">
                <a:latin typeface="+mj-lt"/>
              </a:rPr>
              <a:t>$60,000</a:t>
            </a:r>
          </a:p>
          <a:p>
            <a:r>
              <a:rPr lang="en-US" sz="1600" dirty="0" smtClean="0">
                <a:latin typeface="+mj-lt"/>
              </a:rPr>
              <a:t>Study Abroad Coordinator: #4</a:t>
            </a:r>
          </a:p>
          <a:p>
            <a:pPr lvl="1"/>
            <a:r>
              <a:rPr lang="en-US" sz="1400" dirty="0" smtClean="0">
                <a:latin typeface="+mj-lt"/>
              </a:rPr>
              <a:t>B.A., Also speaks Spanish, Good interview</a:t>
            </a:r>
          </a:p>
          <a:p>
            <a:pPr lvl="1"/>
            <a:r>
              <a:rPr lang="en-US" sz="1400" dirty="0" smtClean="0">
                <a:latin typeface="+mj-lt"/>
              </a:rPr>
              <a:t>$37,500</a:t>
            </a:r>
          </a:p>
          <a:p>
            <a:r>
              <a:rPr lang="en-US" sz="1600" dirty="0" smtClean="0">
                <a:latin typeface="+mj-lt"/>
              </a:rPr>
              <a:t>Headmaster: #18</a:t>
            </a:r>
          </a:p>
          <a:p>
            <a:pPr lvl="1"/>
            <a:r>
              <a:rPr lang="en-US" sz="1400" dirty="0" smtClean="0">
                <a:latin typeface="+mj-lt"/>
              </a:rPr>
              <a:t>PhD, Also speaks Italian, NO teaching or foreign service experience, High           curriculum experience, Good interview</a:t>
            </a:r>
          </a:p>
          <a:p>
            <a:pPr lvl="1"/>
            <a:r>
              <a:rPr lang="en-US" sz="1400" dirty="0" smtClean="0">
                <a:latin typeface="+mj-lt"/>
              </a:rPr>
              <a:t>$65,000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4 Lessons Learned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24552" y="1447800"/>
            <a:ext cx="3124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one that scored top interview scores were offered the job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24552" y="2768608"/>
            <a:ext cx="3124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Headmaster has no teaching or foreign experience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8200" y="4089416"/>
            <a:ext cx="3124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 took us three models to get to our final answer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24552" y="5410225"/>
            <a:ext cx="3124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didn’t have to ask Juran for more money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76800" y="1447800"/>
            <a:ext cx="3124200" cy="838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Preparing their STAR stories was ultimately useless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086600" y="4648200"/>
            <a:ext cx="2057400" cy="220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76800" y="2768608"/>
            <a:ext cx="3124200" cy="838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Your boss probably has no idea what he’s doing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876800" y="4089416"/>
            <a:ext cx="3124200" cy="838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Good thing we had so much knowledge in our toolbox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876800" y="5410225"/>
            <a:ext cx="3124200" cy="838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Decision Models has already paid for itself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4114800" y="1600200"/>
            <a:ext cx="609600" cy="6096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4114800" y="2895608"/>
            <a:ext cx="609600" cy="6096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4114800" y="4191016"/>
            <a:ext cx="609600" cy="6096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4114800" y="5486425"/>
            <a:ext cx="609600" cy="6096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040580" y="4163290"/>
            <a:ext cx="3048000" cy="2667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Study Abroad Coordinator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Required: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Experience in developing, administering and promoting new programs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B.A.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requirements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295400"/>
            <a:ext cx="3352800" cy="2209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Headmaster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Required: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PHD in Education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Preferred: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Experience in teaching  &amp;  curriculum oversight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Experience  abroad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51020" y="4267200"/>
            <a:ext cx="3048000" cy="2362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Curriculum Developer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Required: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Proven experience in the design,  development, and revision of early education curricula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B.A.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00400" y="1447800"/>
            <a:ext cx="3048000" cy="2667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Spanish Teacher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Required: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Fluency in Spanish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B.A.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Preferred: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M.A.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Teaching experience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19800" y="1143000"/>
            <a:ext cx="3048000" cy="2895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Chinese Teacher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Required: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Fluency in Chinese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B.A.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Preferred: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M.A.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Teaching experience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3962400"/>
            <a:ext cx="2971800" cy="2590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</a:rPr>
              <a:t>Italian Teacher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Required: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Fluency in Italian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B.A.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Preferred: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M.A.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Teaching 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14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Any Questions?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" y="5590325"/>
            <a:ext cx="7086600" cy="76200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Budget for 6 salaries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Sources of revenue: </a:t>
            </a:r>
          </a:p>
          <a:p>
            <a:pPr lvl="1"/>
            <a:r>
              <a:rPr lang="en-US" dirty="0" smtClean="0"/>
              <a:t>Tuition revenue			$675,000 </a:t>
            </a:r>
          </a:p>
          <a:p>
            <a:pPr lvl="1"/>
            <a:r>
              <a:rPr lang="en-US" dirty="0" smtClean="0"/>
              <a:t>Donations &amp; Gifts			$250,000 </a:t>
            </a:r>
          </a:p>
          <a:p>
            <a:pPr lvl="1"/>
            <a:r>
              <a:rPr lang="en-US" u="sng" dirty="0" smtClean="0"/>
              <a:t>Total revenue		      		$925,000</a:t>
            </a:r>
          </a:p>
          <a:p>
            <a:r>
              <a:rPr lang="en-US" dirty="0" smtClean="0"/>
              <a:t>Expenses: </a:t>
            </a:r>
          </a:p>
          <a:p>
            <a:pPr lvl="1"/>
            <a:r>
              <a:rPr lang="en-US" dirty="0" smtClean="0"/>
              <a:t>Overhead				$625,000</a:t>
            </a:r>
            <a:r>
              <a:rPr lang="en-US" u="sng" dirty="0" smtClean="0"/>
              <a:t> </a:t>
            </a:r>
          </a:p>
          <a:p>
            <a:pPr lvl="1"/>
            <a:r>
              <a:rPr lang="en-US" u="sng" dirty="0" smtClean="0"/>
              <a:t>Salaries					        ?????</a:t>
            </a:r>
          </a:p>
          <a:p>
            <a:pPr>
              <a:buNone/>
            </a:pPr>
            <a:r>
              <a:rPr lang="en-US" b="1" dirty="0" smtClean="0"/>
              <a:t>   </a:t>
            </a:r>
          </a:p>
          <a:p>
            <a:pPr>
              <a:buNone/>
            </a:pPr>
            <a:r>
              <a:rPr lang="en-US" b="1" dirty="0" smtClean="0"/>
              <a:t>    Available for salaries:      $300,000</a:t>
            </a:r>
            <a:endParaRPr lang="en-US" b="1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7121240" y="1219200"/>
            <a:ext cx="1905000" cy="762000"/>
          </a:xfrm>
          <a:prstGeom prst="wedgeRoundRectCallout">
            <a:avLst>
              <a:gd name="adj1" fmla="val -44106"/>
              <a:gd name="adj2" fmla="val 770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25 students X $27,000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14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A Model (or two…)</a:t>
            </a:r>
            <a:br>
              <a:rPr lang="en-US" b="1" dirty="0" smtClean="0"/>
            </a:br>
            <a:r>
              <a:rPr lang="en-US" sz="3000" b="1" dirty="0" smtClean="0"/>
              <a:t>(or three!)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candidates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67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 used the random number generator function to “create” 25 candidates with profiles in nine criteria areas: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819400"/>
            <a:ext cx="8229600" cy="3048000"/>
          </a:xfrm>
          <a:prstGeom prst="rect">
            <a:avLst/>
          </a:prstGeom>
        </p:spPr>
        <p:txBody>
          <a:bodyPr vert="horz" lIns="91440" tIns="45720" rIns="91440" bIns="45720" numCol="2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Speaks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Spanish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Speaks</a:t>
            </a:r>
            <a:r>
              <a:rPr lang="en-US" sz="3200" dirty="0" smtClean="0"/>
              <a:t> Chinese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Speaks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Italian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Educational</a:t>
            </a:r>
            <a:r>
              <a:rPr lang="en-US" sz="3200" dirty="0" smtClean="0"/>
              <a:t> attainment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Teaching experience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Curriculum development experience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Foreign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experience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Interview</a:t>
            </a:r>
            <a:r>
              <a:rPr lang="en-US" sz="3200" dirty="0" smtClean="0"/>
              <a:t> rapport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Example: Candidate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 Excel, Candidate #1 looks like this: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Our model then used “If” statements to turn these random numbers into a candidate profile: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20000" r="51875" b="72000"/>
          <a:stretch>
            <a:fillRect/>
          </a:stretch>
        </p:blipFill>
        <p:spPr bwMode="auto">
          <a:xfrm>
            <a:off x="533400" y="2329542"/>
            <a:ext cx="8382000" cy="87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t="20000" r="46875" b="67000"/>
          <a:stretch>
            <a:fillRect/>
          </a:stretch>
        </p:blipFill>
        <p:spPr bwMode="auto">
          <a:xfrm>
            <a:off x="533400" y="4953000"/>
            <a:ext cx="74734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ular Callout 7"/>
          <p:cNvSpPr/>
          <p:nvPr/>
        </p:nvSpPr>
        <p:spPr>
          <a:xfrm>
            <a:off x="1066800" y="6324600"/>
            <a:ext cx="6629400" cy="457200"/>
          </a:xfrm>
          <a:prstGeom prst="wedgeRectCallout">
            <a:avLst>
              <a:gd name="adj1" fmla="val -2875"/>
              <a:gd name="adj2" fmla="val -1046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=IF('Random numbers'!E2&lt;0.4,1,IF('Random numbers'!E2&lt;0.8,3,5))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Who Is Candidate 1?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“real life,” Candidate #1</a:t>
            </a:r>
          </a:p>
          <a:p>
            <a:pPr lvl="1"/>
            <a:r>
              <a:rPr lang="en-US" dirty="0" smtClean="0"/>
              <a:t>Does not speak Spanish (</a:t>
            </a:r>
            <a:r>
              <a:rPr lang="en-US" b="1" dirty="0" smtClean="0"/>
              <a:t>.71</a:t>
            </a:r>
            <a:r>
              <a:rPr lang="en-US" dirty="0" smtClean="0"/>
              <a:t> &gt; .50)</a:t>
            </a:r>
          </a:p>
          <a:p>
            <a:pPr lvl="1"/>
            <a:r>
              <a:rPr lang="en-US" dirty="0" smtClean="0"/>
              <a:t>Speaks Chinese (</a:t>
            </a:r>
            <a:r>
              <a:rPr lang="en-US" b="1" dirty="0" smtClean="0"/>
              <a:t>.01</a:t>
            </a:r>
            <a:r>
              <a:rPr lang="en-US" dirty="0" smtClean="0"/>
              <a:t> &lt; .25)</a:t>
            </a:r>
          </a:p>
          <a:p>
            <a:pPr lvl="1"/>
            <a:r>
              <a:rPr lang="en-US" dirty="0" smtClean="0"/>
              <a:t>Does not speak Italian (</a:t>
            </a:r>
            <a:r>
              <a:rPr lang="en-US" b="1" dirty="0" smtClean="0"/>
              <a:t>.61</a:t>
            </a:r>
            <a:r>
              <a:rPr lang="en-US" dirty="0" smtClean="0"/>
              <a:t> &gt; .25)</a:t>
            </a:r>
          </a:p>
          <a:p>
            <a:pPr lvl="1"/>
            <a:r>
              <a:rPr lang="en-US" dirty="0" smtClean="0"/>
              <a:t>Has a Master’s Degree (.4 &lt; </a:t>
            </a:r>
            <a:r>
              <a:rPr lang="en-US" b="1" dirty="0" smtClean="0"/>
              <a:t>.42</a:t>
            </a:r>
            <a:r>
              <a:rPr lang="en-US" dirty="0" smtClean="0"/>
              <a:t> &lt; .8)</a:t>
            </a:r>
          </a:p>
          <a:p>
            <a:pPr lvl="1"/>
            <a:r>
              <a:rPr lang="en-US" dirty="0" smtClean="0"/>
              <a:t>Has no teaching experience ( </a:t>
            </a:r>
            <a:r>
              <a:rPr lang="en-US" b="1" dirty="0" smtClean="0"/>
              <a:t>.03</a:t>
            </a:r>
            <a:r>
              <a:rPr lang="en-US" dirty="0" smtClean="0"/>
              <a:t> &lt; .2)</a:t>
            </a:r>
          </a:p>
          <a:p>
            <a:pPr lvl="1"/>
            <a:r>
              <a:rPr lang="en-US" dirty="0" smtClean="0"/>
              <a:t>Has extensive curriculum development experience (</a:t>
            </a:r>
            <a:r>
              <a:rPr lang="en-US" b="1" dirty="0" smtClean="0"/>
              <a:t>.83</a:t>
            </a:r>
            <a:r>
              <a:rPr lang="en-US" dirty="0" smtClean="0"/>
              <a:t> &gt; .8)</a:t>
            </a:r>
          </a:p>
          <a:p>
            <a:pPr lvl="1"/>
            <a:r>
              <a:rPr lang="en-US" dirty="0" smtClean="0"/>
              <a:t>Has moderate foreign experience (.6 &lt; </a:t>
            </a:r>
            <a:r>
              <a:rPr lang="en-US" b="1" dirty="0" smtClean="0"/>
              <a:t>.61</a:t>
            </a:r>
            <a:r>
              <a:rPr lang="en-US" dirty="0" smtClean="0"/>
              <a:t> &lt; .8)</a:t>
            </a:r>
          </a:p>
          <a:p>
            <a:pPr lvl="1"/>
            <a:r>
              <a:rPr lang="en-US" dirty="0" smtClean="0"/>
              <a:t>Had limited interview rapport ( .4 &lt; </a:t>
            </a:r>
            <a:r>
              <a:rPr lang="en-US" b="1" dirty="0" smtClean="0"/>
              <a:t>.48</a:t>
            </a:r>
            <a:r>
              <a:rPr lang="en-US" dirty="0" smtClean="0"/>
              <a:t> &lt; .6)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Who Is Candidate One?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1875" t="21000" r="18125" b="7000"/>
          <a:stretch>
            <a:fillRect/>
          </a:stretch>
        </p:blipFill>
        <p:spPr bwMode="auto">
          <a:xfrm>
            <a:off x="152400" y="1219200"/>
            <a:ext cx="7315200" cy="54864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447800" y="5638800"/>
            <a:ext cx="1447800" cy="3048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71600" y="2743200"/>
            <a:ext cx="1447800" cy="381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47800" y="4114800"/>
            <a:ext cx="1600200" cy="4572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72752" y="4925704"/>
            <a:ext cx="1524000" cy="3048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038600" y="5257800"/>
            <a:ext cx="2667000" cy="4572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ular Callout 10"/>
          <p:cNvSpPr/>
          <p:nvPr/>
        </p:nvSpPr>
        <p:spPr>
          <a:xfrm>
            <a:off x="7239000" y="1371600"/>
            <a:ext cx="1752600" cy="2819400"/>
          </a:xfrm>
          <a:prstGeom prst="wedgeRectCallout">
            <a:avLst>
              <a:gd name="adj1" fmla="val -106566"/>
              <a:gd name="adj2" fmla="val -30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No teaching experience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No Spanish, no Italian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Sounds a bit whiney so no wonder interview rapport was  average (3)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8051</TotalTime>
  <Words>1202</Words>
  <Application>Microsoft Office PowerPoint</Application>
  <PresentationFormat>On-screen Show (4:3)</PresentationFormat>
  <Paragraphs>230</Paragraphs>
  <Slides>30</Slides>
  <Notes>30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Teacher for Hire: A Decision Models Journey</vt:lpstr>
      <vt:lpstr>The Problem</vt:lpstr>
      <vt:lpstr>Job requirements</vt:lpstr>
      <vt:lpstr>Budget for 6 salaries</vt:lpstr>
      <vt:lpstr>A Model (or two…) (or three!)</vt:lpstr>
      <vt:lpstr>The candidates</vt:lpstr>
      <vt:lpstr>An Example: Candidate 1</vt:lpstr>
      <vt:lpstr>So Who Is Candidate 1?</vt:lpstr>
      <vt:lpstr>So, Who Is Candidate One?</vt:lpstr>
      <vt:lpstr>Objective Function</vt:lpstr>
      <vt:lpstr>Constraints</vt:lpstr>
      <vt:lpstr>Constraints, cont’d</vt:lpstr>
      <vt:lpstr>Lesson #1: Evolutionary Solver</vt:lpstr>
      <vt:lpstr>Evolutionary Solver</vt:lpstr>
      <vt:lpstr>Modeling the constraints</vt:lpstr>
      <vt:lpstr>How it’s done</vt:lpstr>
      <vt:lpstr>Evolutionary Solver          Results</vt:lpstr>
      <vt:lpstr>The Two Catches:</vt:lpstr>
      <vt:lpstr>Lesson #2: Standard Solver</vt:lpstr>
      <vt:lpstr>Standard Solver Model</vt:lpstr>
      <vt:lpstr>Modeling the constraints</vt:lpstr>
      <vt:lpstr>Standard Solver Model</vt:lpstr>
      <vt:lpstr>Lesson #3: A Linear Model</vt:lpstr>
      <vt:lpstr>What we changed</vt:lpstr>
      <vt:lpstr>Why were changes needed?</vt:lpstr>
      <vt:lpstr>The Final Model: Success!</vt:lpstr>
      <vt:lpstr>Congratulations                      to our new staff!!</vt:lpstr>
      <vt:lpstr>Staff List</vt:lpstr>
      <vt:lpstr>Top 4 Lessons Learned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for Hire: A Decision Models Conundrum</dc:title>
  <dc:creator>Erin</dc:creator>
  <cp:lastModifiedBy>Gregory Shapiro</cp:lastModifiedBy>
  <cp:revision>94</cp:revision>
  <dcterms:created xsi:type="dcterms:W3CDTF">2009-12-01T01:02:13Z</dcterms:created>
  <dcterms:modified xsi:type="dcterms:W3CDTF">2009-12-13T23:44:21Z</dcterms:modified>
</cp:coreProperties>
</file>